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6"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1206"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rtl="0">
              <a:spcBef>
                <a:spcPts val="0"/>
              </a:spcBef>
              <a:spcAft>
                <a:spcPts val="0"/>
              </a:spcAft>
              <a:buSzPts val="1100"/>
              <a:buChar char="●"/>
              <a:defRPr sz="1100"/>
            </a:lvl1pPr>
            <a:lvl2pPr marL="914400" lvl="1" indent="-298450" rtl="0">
              <a:spcBef>
                <a:spcPts val="0"/>
              </a:spcBef>
              <a:spcAft>
                <a:spcPts val="0"/>
              </a:spcAft>
              <a:buSzPts val="1100"/>
              <a:buChar char="○"/>
              <a:defRPr sz="1100"/>
            </a:lvl2pPr>
            <a:lvl3pPr marL="1371600" lvl="2" indent="-298450" rtl="0">
              <a:spcBef>
                <a:spcPts val="0"/>
              </a:spcBef>
              <a:spcAft>
                <a:spcPts val="0"/>
              </a:spcAft>
              <a:buSzPts val="1100"/>
              <a:buChar char="■"/>
              <a:defRPr sz="1100"/>
            </a:lvl3pPr>
            <a:lvl4pPr marL="1828800" lvl="3" indent="-298450" rtl="0">
              <a:spcBef>
                <a:spcPts val="0"/>
              </a:spcBef>
              <a:spcAft>
                <a:spcPts val="0"/>
              </a:spcAft>
              <a:buSzPts val="1100"/>
              <a:buChar char="●"/>
              <a:defRPr sz="1100"/>
            </a:lvl4pPr>
            <a:lvl5pPr marL="2286000" lvl="4" indent="-298450" rtl="0">
              <a:spcBef>
                <a:spcPts val="0"/>
              </a:spcBef>
              <a:spcAft>
                <a:spcPts val="0"/>
              </a:spcAft>
              <a:buSzPts val="1100"/>
              <a:buChar char="○"/>
              <a:defRPr sz="1100"/>
            </a:lvl5pPr>
            <a:lvl6pPr marL="2743200" lvl="5" indent="-298450" rtl="0">
              <a:spcBef>
                <a:spcPts val="0"/>
              </a:spcBef>
              <a:spcAft>
                <a:spcPts val="0"/>
              </a:spcAft>
              <a:buSzPts val="1100"/>
              <a:buChar char="■"/>
              <a:defRPr sz="1100"/>
            </a:lvl6pPr>
            <a:lvl7pPr marL="3200400" lvl="6" indent="-298450" rtl="0">
              <a:spcBef>
                <a:spcPts val="0"/>
              </a:spcBef>
              <a:spcAft>
                <a:spcPts val="0"/>
              </a:spcAft>
              <a:buSzPts val="1100"/>
              <a:buChar char="●"/>
              <a:defRPr sz="1100"/>
            </a:lvl7pPr>
            <a:lvl8pPr marL="3657600" lvl="7" indent="-298450" rtl="0">
              <a:spcBef>
                <a:spcPts val="0"/>
              </a:spcBef>
              <a:spcAft>
                <a:spcPts val="0"/>
              </a:spcAft>
              <a:buSzPts val="1100"/>
              <a:buChar char="○"/>
              <a:defRPr sz="1100"/>
            </a:lvl8pPr>
            <a:lvl9pPr marL="4114800" lvl="8" indent="-298450" rtl="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09726366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7a83bf3b0e17eca7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7a83bf3b0e17eca7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5" name="Google Shape;115;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US" smtClean="0"/>
              <a:t>‹#›</a:t>
            </a:fld>
            <a:endParaRPr lang="en-US"/>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marL="0" lvl="0" indent="0" algn="r" rtl="0">
              <a:spcBef>
                <a:spcPts val="0"/>
              </a:spcBef>
              <a:spcAft>
                <a:spcPts val="0"/>
              </a:spcAft>
              <a:buNone/>
            </a:pPr>
            <a:fld id="{00000000-1234-1234-1234-123412341234}" type="slidenum">
              <a:rPr lang="en-US" smtClean="0"/>
              <a:t>‹#›</a:t>
            </a:fld>
            <a:endParaRPr lang="en-US" sz="1400">
              <a:solidFill>
                <a:srgbClr val="000000"/>
              </a:solidFill>
              <a:latin typeface="Arial"/>
              <a:ea typeface="Arial"/>
              <a:cs typeface="Arial"/>
              <a:sym typeface="Aria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a:t>Нигматуллин Алмаз </a:t>
            </a:r>
            <a:endParaRPr/>
          </a:p>
        </p:txBody>
      </p:sp>
      <p:sp>
        <p:nvSpPr>
          <p:cNvPr id="85" name="Google Shape;85;p13"/>
          <p:cNvSpPr txBox="1">
            <a:spLocks noGrp="1"/>
          </p:cNvSpPr>
          <p:nvPr>
            <p:ph type="subTitle" idx="1"/>
          </p:nvPr>
        </p:nvSpPr>
        <p:spPr>
          <a:prstGeom prst="rect">
            <a:avLst/>
          </a:prstGeom>
        </p:spPr>
        <p:txBody>
          <a:bodyPr spcFirstLastPara="1" wrap="square" lIns="91425" tIns="45700" rIns="91425" bIns="45700" anchor="t" anchorCtr="0">
            <a:noAutofit/>
          </a:bodyPr>
          <a:lstStyle/>
          <a:p>
            <a:pPr marL="0" lvl="0" indent="0" algn="ctr" rtl="0">
              <a:spcBef>
                <a:spcPts val="640"/>
              </a:spcBef>
              <a:spcAft>
                <a:spcPts val="0"/>
              </a:spcAft>
              <a:buNone/>
            </a:pPr>
            <a:r>
              <a:rPr lang="en-US"/>
              <a:t>9 класс</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pic>
        <p:nvPicPr>
          <p:cNvPr id="143" name="Google Shape;143;p22" descr="H:\Documents and Settings\Пользователь\Мои документы\Важно\рисунки\Фоновые рисунки\14.jpg"/>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44" name="Google Shape;144;p22"/>
          <p:cNvSpPr txBox="1">
            <a:spLocks noGrp="1"/>
          </p:cNvSpPr>
          <p:nvPr>
            <p:ph type="ctrTitle"/>
          </p:nvPr>
        </p:nvSpPr>
        <p:spPr>
          <a:xfrm>
            <a:off x="571500" y="857250"/>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1"/>
              </a:solidFill>
              <a:latin typeface="Calibri"/>
              <a:ea typeface="Calibri"/>
              <a:cs typeface="Calibri"/>
              <a:sym typeface="Calibri"/>
            </a:endParaRPr>
          </a:p>
        </p:txBody>
      </p:sp>
      <p:sp>
        <p:nvSpPr>
          <p:cNvPr id="145" name="Google Shape;145;p22"/>
          <p:cNvSpPr txBox="1">
            <a:spLocks noGrp="1"/>
          </p:cNvSpPr>
          <p:nvPr>
            <p:ph type="subTitle" idx="1"/>
          </p:nvPr>
        </p:nvSpPr>
        <p:spPr>
          <a:xfrm>
            <a:off x="1371600" y="2500312"/>
            <a:ext cx="6400800" cy="3138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3200"/>
              <a:buNone/>
            </a:pPr>
            <a:endParaRPr>
              <a:solidFill>
                <a:srgbClr val="888888"/>
              </a:solidFill>
            </a:endParaRPr>
          </a:p>
        </p:txBody>
      </p:sp>
      <p:pic>
        <p:nvPicPr>
          <p:cNvPr id="146" name="Google Shape;146;p22" descr="C:\И.Юзеев\ildarabi1.jpg"/>
          <p:cNvPicPr preferRelativeResize="0"/>
          <p:nvPr/>
        </p:nvPicPr>
        <p:blipFill rotWithShape="1">
          <a:blip r:embed="rId4">
            <a:alphaModFix/>
          </a:blip>
          <a:srcRect/>
          <a:stretch/>
        </p:blipFill>
        <p:spPr>
          <a:xfrm>
            <a:off x="1714480" y="571480"/>
            <a:ext cx="5715000" cy="5715000"/>
          </a:xfrm>
          <a:prstGeom prst="ellipse">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pic>
        <p:nvPicPr>
          <p:cNvPr id="151" name="Google Shape;151;p23" descr="H:\Documents and Settings\Пользователь\Мои документы\Важно\рисунки\Фоновые рисунки\14.jpg"/>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52" name="Google Shape;152;p23"/>
          <p:cNvSpPr txBox="1">
            <a:spLocks noGrp="1"/>
          </p:cNvSpPr>
          <p:nvPr>
            <p:ph type="subTitle" idx="1"/>
          </p:nvPr>
        </p:nvSpPr>
        <p:spPr>
          <a:xfrm>
            <a:off x="214312" y="928687"/>
            <a:ext cx="8715300" cy="4857900"/>
          </a:xfrm>
          <a:prstGeom prst="rect">
            <a:avLst/>
          </a:prstGeom>
          <a:noFill/>
          <a:ln>
            <a:noFill/>
          </a:ln>
        </p:spPr>
        <p:txBody>
          <a:bodyPr spcFirstLastPara="1" wrap="square" lIns="91425" tIns="45700" rIns="91425" bIns="45700" anchor="t" anchorCtr="0">
            <a:normAutofit/>
          </a:bodyPr>
          <a:lstStyle/>
          <a:p>
            <a:pPr marL="0" lvl="0" indent="0" algn="ctr" rtl="0">
              <a:lnSpc>
                <a:spcPct val="80000"/>
              </a:lnSpc>
              <a:spcBef>
                <a:spcPts val="0"/>
              </a:spcBef>
              <a:spcAft>
                <a:spcPts val="0"/>
              </a:spcAft>
              <a:buClr>
                <a:srgbClr val="4F6228"/>
              </a:buClr>
              <a:buSzPts val="3700"/>
              <a:buNone/>
            </a:pPr>
            <a:r>
              <a:rPr lang="en-US" sz="3700" b="1" i="0" u="none">
                <a:solidFill>
                  <a:srgbClr val="4F6228"/>
                </a:solidFill>
                <a:latin typeface="Times New Roman"/>
                <a:ea typeface="Times New Roman"/>
                <a:cs typeface="Times New Roman"/>
                <a:sym typeface="Times New Roman"/>
              </a:rPr>
              <a:t>“Миләүшә” исемле җыентыгына тупланган поэмалары һәм балладалары өчен И.Юзеев 1968 елда М.Җәлил исемендәге республика премиясенә, ә “Таш диварлар авазы” һәм “Өзелмәс кыллар” исемле поэмалары өчен 1980 елда Татарстанның Г.Тукай исемендәге Дәүләт премиясенә лаек була.</a:t>
            </a:r>
            <a:r>
              <a:rPr lang="en-US" sz="3400" b="0" i="0" u="none">
                <a:solidFill>
                  <a:srgbClr val="898989"/>
                </a:solidFill>
                <a:latin typeface="Calibri"/>
                <a:ea typeface="Calibri"/>
                <a:cs typeface="Calibri"/>
                <a:sym typeface="Calibri"/>
              </a:rPr>
              <a:t/>
            </a:r>
            <a:br>
              <a:rPr lang="en-US" sz="3400" b="0" i="0" u="none">
                <a:solidFill>
                  <a:srgbClr val="898989"/>
                </a:solidFill>
                <a:latin typeface="Calibri"/>
                <a:ea typeface="Calibri"/>
                <a:cs typeface="Calibri"/>
                <a:sym typeface="Calibri"/>
              </a:rPr>
            </a:b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pic>
        <p:nvPicPr>
          <p:cNvPr id="157" name="Google Shape;157;p24" descr="H:\Documents and Settings\Пользователь\Мои документы\Важно\рисунки\Фоновые рисунки\14.jpg"/>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58" name="Google Shape;158;p24"/>
          <p:cNvSpPr txBox="1">
            <a:spLocks noGrp="1"/>
          </p:cNvSpPr>
          <p:nvPr>
            <p:ph type="subTitle" idx="1"/>
          </p:nvPr>
        </p:nvSpPr>
        <p:spPr>
          <a:xfrm>
            <a:off x="285750" y="928687"/>
            <a:ext cx="8643900" cy="4786200"/>
          </a:xfrm>
          <a:prstGeom prst="rect">
            <a:avLst/>
          </a:prstGeom>
          <a:noFill/>
          <a:ln>
            <a:noFill/>
          </a:ln>
        </p:spPr>
        <p:txBody>
          <a:bodyPr spcFirstLastPara="1" wrap="square" lIns="91425" tIns="45700" rIns="91425" bIns="45700" anchor="t" anchorCtr="0">
            <a:normAutofit/>
          </a:bodyPr>
          <a:lstStyle/>
          <a:p>
            <a:pPr marL="0" lvl="0" indent="0" algn="ctr" rtl="0">
              <a:lnSpc>
                <a:spcPct val="80000"/>
              </a:lnSpc>
              <a:spcBef>
                <a:spcPts val="0"/>
              </a:spcBef>
              <a:spcAft>
                <a:spcPts val="0"/>
              </a:spcAft>
              <a:buClr>
                <a:srgbClr val="4F6228"/>
              </a:buClr>
              <a:buSzPts val="4000"/>
              <a:buNone/>
            </a:pPr>
            <a:r>
              <a:rPr lang="en-US" sz="4000" b="1" i="0" u="none">
                <a:solidFill>
                  <a:srgbClr val="4F6228"/>
                </a:solidFill>
                <a:latin typeface="Times New Roman"/>
                <a:ea typeface="Times New Roman"/>
                <a:cs typeface="Times New Roman"/>
                <a:sym typeface="Times New Roman"/>
              </a:rPr>
              <a:t>60 еллардан башлап И.Юзеев драматургия өлкәсендә дә актив эшли. Ул – комедия, драма, трагедия жанрларында ике дистәгә якын сәхнә әсәрләре авторы. Аның пьесалары Татарстанда һәм башка республика сәхнәләрендә зур уңыш белән бара.</a:t>
            </a:r>
            <a:r>
              <a:rPr lang="en-US" sz="3700" b="0" i="0" u="none">
                <a:solidFill>
                  <a:srgbClr val="898989"/>
                </a:solidFill>
                <a:latin typeface="Calibri"/>
                <a:ea typeface="Calibri"/>
                <a:cs typeface="Calibri"/>
                <a:sym typeface="Calibri"/>
              </a:rPr>
              <a:t/>
            </a:r>
            <a:br>
              <a:rPr lang="en-US" sz="3700" b="0" i="0" u="none">
                <a:solidFill>
                  <a:srgbClr val="898989"/>
                </a:solidFill>
                <a:latin typeface="Calibri"/>
                <a:ea typeface="Calibri"/>
                <a:cs typeface="Calibri"/>
                <a:sym typeface="Calibri"/>
              </a:rPr>
            </a:b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Google Shape;163;p25" descr="H:\Documents and Settings\Пользователь\Мои документы\Важно\рисунки\Фоновые рисунки\14.jpg"/>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64" name="Google Shape;164;p25"/>
          <p:cNvSpPr txBox="1">
            <a:spLocks noGrp="1"/>
          </p:cNvSpPr>
          <p:nvPr>
            <p:ph type="subTitle" idx="1"/>
          </p:nvPr>
        </p:nvSpPr>
        <p:spPr>
          <a:xfrm>
            <a:off x="214312" y="857250"/>
            <a:ext cx="8715300" cy="4786200"/>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rgbClr val="4F6228"/>
              </a:buClr>
              <a:buSzPts val="5400"/>
              <a:buNone/>
            </a:pPr>
            <a:r>
              <a:rPr lang="en-US" sz="5400" b="1" i="0" u="none">
                <a:solidFill>
                  <a:srgbClr val="4F6228"/>
                </a:solidFill>
                <a:latin typeface="Times New Roman"/>
                <a:ea typeface="Times New Roman"/>
                <a:cs typeface="Times New Roman"/>
                <a:sym typeface="Times New Roman"/>
              </a:rPr>
              <a:t>1993 елда Илдар Юзеев “Татарстан Республикасының халык шагыйре” дигән мактаулы исемгә лаек була.</a:t>
            </a:r>
            <a:endParaRPr/>
          </a:p>
          <a:p>
            <a:pPr marL="0" lvl="0" indent="0" algn="ctr" rtl="0">
              <a:spcBef>
                <a:spcPts val="1080"/>
              </a:spcBef>
              <a:spcAft>
                <a:spcPts val="0"/>
              </a:spcAft>
              <a:buClr>
                <a:srgbClr val="888888"/>
              </a:buClr>
              <a:buSzPts val="5400"/>
              <a:buNone/>
            </a:pPr>
            <a:endParaRPr sz="5400" b="1" i="0" u="none">
              <a:solidFill>
                <a:srgbClr val="4F6228"/>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6"/>
          <p:cNvSpPr txBox="1">
            <a:spLocks noGrp="1"/>
          </p:cNvSpPr>
          <p:nvPr>
            <p:ph type="ctrTitle"/>
          </p:nvPr>
        </p:nvSpPr>
        <p:spPr>
          <a:xfrm>
            <a:off x="571500" y="857250"/>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1"/>
              </a:solidFill>
              <a:latin typeface="Calibri"/>
              <a:ea typeface="Calibri"/>
              <a:cs typeface="Calibri"/>
              <a:sym typeface="Calibri"/>
            </a:endParaRPr>
          </a:p>
        </p:txBody>
      </p:sp>
      <p:sp>
        <p:nvSpPr>
          <p:cNvPr id="170" name="Google Shape;170;p26"/>
          <p:cNvSpPr txBox="1">
            <a:spLocks noGrp="1"/>
          </p:cNvSpPr>
          <p:nvPr>
            <p:ph type="subTitle" idx="1"/>
          </p:nvPr>
        </p:nvSpPr>
        <p:spPr>
          <a:xfrm>
            <a:off x="1371600" y="2500312"/>
            <a:ext cx="6400800" cy="3138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3200"/>
              <a:buNone/>
            </a:pPr>
            <a:endParaRPr>
              <a:solidFill>
                <a:srgbClr val="888888"/>
              </a:solidFill>
            </a:endParaRPr>
          </a:p>
        </p:txBody>
      </p:sp>
      <p:pic>
        <p:nvPicPr>
          <p:cNvPr id="171" name="Google Shape;171;p26" descr="C:\И.Юзеев\18012003_2.jpg"/>
          <p:cNvPicPr preferRelativeResize="0"/>
          <p:nvPr/>
        </p:nvPicPr>
        <p:blipFill rotWithShape="1">
          <a:blip r:embed="rId3">
            <a:alphaModFix/>
          </a:blip>
          <a:srcRect/>
          <a:stretch/>
        </p:blipFill>
        <p:spPr>
          <a:xfrm>
            <a:off x="714375" y="866775"/>
            <a:ext cx="7715250" cy="51244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pic>
        <p:nvPicPr>
          <p:cNvPr id="176" name="Google Shape;176;p27" descr="H:\Documents and Settings\Пользователь\Мои документы\Важно\рисунки\Фоновые рисунки\14.jpg"/>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77" name="Google Shape;177;p27"/>
          <p:cNvSpPr txBox="1">
            <a:spLocks noGrp="1"/>
          </p:cNvSpPr>
          <p:nvPr>
            <p:ph type="ctrTitle"/>
          </p:nvPr>
        </p:nvSpPr>
        <p:spPr>
          <a:xfrm>
            <a:off x="571500" y="857250"/>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1"/>
              </a:solidFill>
              <a:latin typeface="Calibri"/>
              <a:ea typeface="Calibri"/>
              <a:cs typeface="Calibri"/>
              <a:sym typeface="Calibri"/>
            </a:endParaRPr>
          </a:p>
        </p:txBody>
      </p:sp>
      <p:sp>
        <p:nvSpPr>
          <p:cNvPr id="178" name="Google Shape;178;p27"/>
          <p:cNvSpPr txBox="1">
            <a:spLocks noGrp="1"/>
          </p:cNvSpPr>
          <p:nvPr>
            <p:ph type="subTitle" idx="1"/>
          </p:nvPr>
        </p:nvSpPr>
        <p:spPr>
          <a:xfrm>
            <a:off x="1371600" y="2500312"/>
            <a:ext cx="6400800" cy="3138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3200"/>
              <a:buNone/>
            </a:pPr>
            <a:endParaRPr>
              <a:solidFill>
                <a:srgbClr val="888888"/>
              </a:solidFill>
            </a:endParaRPr>
          </a:p>
        </p:txBody>
      </p:sp>
      <p:pic>
        <p:nvPicPr>
          <p:cNvPr id="179" name="Google Shape;179;p27" descr="C:\И.Юзеев\Yuzeev.jpg"/>
          <p:cNvPicPr preferRelativeResize="0"/>
          <p:nvPr/>
        </p:nvPicPr>
        <p:blipFill rotWithShape="1">
          <a:blip r:embed="rId4">
            <a:alphaModFix/>
          </a:blip>
          <a:srcRect/>
          <a:stretch/>
        </p:blipFill>
        <p:spPr>
          <a:xfrm>
            <a:off x="1640911" y="0"/>
            <a:ext cx="6601216" cy="6858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14" descr="H:\Documents and Settings\Пользователь\Мои документы\Важно\рисунки\Фоновые рисунки\14.jpg"/>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91" name="Google Shape;91;p14"/>
          <p:cNvSpPr txBox="1">
            <a:spLocks noGrp="1"/>
          </p:cNvSpPr>
          <p:nvPr>
            <p:ph type="ctrTitle"/>
          </p:nvPr>
        </p:nvSpPr>
        <p:spPr>
          <a:xfrm>
            <a:off x="642937" y="357187"/>
            <a:ext cx="7772400" cy="1470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rgbClr val="4F6228"/>
              </a:buClr>
              <a:buSzPts val="7200"/>
              <a:buFont typeface="Times New Roman"/>
              <a:buNone/>
            </a:pPr>
            <a:r>
              <a:rPr lang="en-US" sz="7200" b="1" i="0" u="none">
                <a:solidFill>
                  <a:srgbClr val="4F6228"/>
                </a:solidFill>
                <a:latin typeface="Times New Roman"/>
                <a:ea typeface="Times New Roman"/>
                <a:cs typeface="Times New Roman"/>
                <a:sym typeface="Times New Roman"/>
              </a:rPr>
              <a:t>Илдар Юзеев</a:t>
            </a:r>
            <a:endParaRPr/>
          </a:p>
        </p:txBody>
      </p:sp>
      <p:sp>
        <p:nvSpPr>
          <p:cNvPr id="92" name="Google Shape;92;p14"/>
          <p:cNvSpPr txBox="1">
            <a:spLocks noGrp="1"/>
          </p:cNvSpPr>
          <p:nvPr>
            <p:ph type="subTitle" idx="1"/>
          </p:nvPr>
        </p:nvSpPr>
        <p:spPr>
          <a:xfrm>
            <a:off x="1357312" y="5429250"/>
            <a:ext cx="6400800" cy="4953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endParaRPr>
              <a:solidFill>
                <a:srgbClr val="888888"/>
              </a:solidFill>
            </a:endParaRPr>
          </a:p>
        </p:txBody>
      </p:sp>
      <p:pic>
        <p:nvPicPr>
          <p:cNvPr id="93" name="Google Shape;93;p14" descr="C:\И.Юзеев\tmp353-1.jpg"/>
          <p:cNvPicPr preferRelativeResize="0"/>
          <p:nvPr/>
        </p:nvPicPr>
        <p:blipFill rotWithShape="1">
          <a:blip r:embed="rId4">
            <a:alphaModFix/>
          </a:blip>
          <a:srcRect/>
          <a:stretch/>
        </p:blipFill>
        <p:spPr>
          <a:xfrm>
            <a:off x="3214687" y="1624012"/>
            <a:ext cx="2571750" cy="36639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98" name="Google Shape;98;p15" descr="H:\Documents and Settings\Пользователь\Мои документы\Важно\рисунки\Фоновые рисунки\14.jpg"/>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00" name="Google Shape;100;p15"/>
          <p:cNvSpPr txBox="1">
            <a:spLocks noGrp="1"/>
          </p:cNvSpPr>
          <p:nvPr>
            <p:ph type="ctrTitle"/>
          </p:nvPr>
        </p:nvSpPr>
        <p:spPr>
          <a:xfrm>
            <a:off x="571500" y="357187"/>
            <a:ext cx="7772400" cy="1470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7030A0"/>
              </a:buClr>
              <a:buSzPts val="6600"/>
              <a:buFont typeface="Times New Roman"/>
              <a:buNone/>
            </a:pPr>
            <a:r>
              <a:rPr lang="en-US" sz="6600" b="1" i="0" u="none">
                <a:solidFill>
                  <a:srgbClr val="7030A0"/>
                </a:solidFill>
                <a:latin typeface="Times New Roman"/>
                <a:ea typeface="Times New Roman"/>
                <a:cs typeface="Times New Roman"/>
                <a:sym typeface="Times New Roman"/>
              </a:rPr>
              <a:t>Биографиясе</a:t>
            </a:r>
            <a:endParaRPr/>
          </a:p>
        </p:txBody>
      </p:sp>
      <p:sp>
        <p:nvSpPr>
          <p:cNvPr id="99" name="Google Shape;99;p15"/>
          <p:cNvSpPr txBox="1">
            <a:spLocks noGrp="1"/>
          </p:cNvSpPr>
          <p:nvPr>
            <p:ph type="subTitle" idx="1"/>
          </p:nvPr>
        </p:nvSpPr>
        <p:spPr>
          <a:xfrm>
            <a:off x="0" y="1714500"/>
            <a:ext cx="9144000" cy="31386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4F6228"/>
              </a:buClr>
              <a:buSzPts val="4400"/>
              <a:buNone/>
            </a:pPr>
            <a:r>
              <a:rPr lang="en-US" sz="4400" b="1" i="0" u="none">
                <a:solidFill>
                  <a:srgbClr val="4F6228"/>
                </a:solidFill>
                <a:latin typeface="Times New Roman"/>
                <a:ea typeface="Times New Roman"/>
                <a:cs typeface="Times New Roman"/>
                <a:sym typeface="Times New Roman"/>
              </a:rPr>
              <a:t>Татарстанның халык шагыйре, драматург Илдар Гафур улы Юзеев 1933нче елның 3нче гыйнварында Башкортстанның Яңавыл районы Ямады авылында укытучылар гаиләсендә туган.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16" descr="H:\Documents and Settings\Пользователь\Мои документы\Важно\рисунки\Фоновые рисунки\14.jpg"/>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06" name="Google Shape;106;p16"/>
          <p:cNvSpPr txBox="1">
            <a:spLocks noGrp="1"/>
          </p:cNvSpPr>
          <p:nvPr>
            <p:ph type="subTitle" idx="1"/>
          </p:nvPr>
        </p:nvSpPr>
        <p:spPr>
          <a:xfrm>
            <a:off x="214312" y="928687"/>
            <a:ext cx="8572500" cy="4786200"/>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rgbClr val="4F6228"/>
              </a:buClr>
              <a:buSzPts val="5400"/>
              <a:buNone/>
            </a:pPr>
            <a:r>
              <a:rPr lang="en-US" sz="5400" b="1" i="0" u="none">
                <a:solidFill>
                  <a:srgbClr val="4F6228"/>
                </a:solidFill>
                <a:latin typeface="Times New Roman"/>
                <a:ea typeface="Times New Roman"/>
                <a:cs typeface="Times New Roman"/>
                <a:sym typeface="Times New Roman"/>
              </a:rPr>
              <a:t>1955-1960нчы елларда Казан дәүләт педагогика институтының татар филологиясе бүлегендә югары белем ала.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pic>
        <p:nvPicPr>
          <p:cNvPr id="111" name="Google Shape;111;p17" descr="H:\Documents and Settings\Пользователь\Мои документы\Важно\рисунки\Фоновые рисунки\14.jpg"/>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12" name="Google Shape;112;p17"/>
          <p:cNvSpPr txBox="1">
            <a:spLocks noGrp="1"/>
          </p:cNvSpPr>
          <p:nvPr>
            <p:ph type="subTitle" idx="1"/>
          </p:nvPr>
        </p:nvSpPr>
        <p:spPr>
          <a:xfrm>
            <a:off x="214312" y="928687"/>
            <a:ext cx="8715300" cy="4857900"/>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rgbClr val="4F6228"/>
              </a:buClr>
              <a:buSzPts val="4400"/>
              <a:buNone/>
            </a:pPr>
            <a:r>
              <a:rPr lang="en-US" sz="4400" b="1" i="0" u="none">
                <a:solidFill>
                  <a:srgbClr val="4F6228"/>
                </a:solidFill>
                <a:latin typeface="Times New Roman"/>
                <a:ea typeface="Times New Roman"/>
                <a:cs typeface="Times New Roman"/>
                <a:sym typeface="Times New Roman"/>
              </a:rPr>
              <a:t>Хезмәт юлын журналистикадан башлый: 1954-1966 елларда “Пионер” (хәзерге “Ялкын”) балалар журналының җаваплы сәркатибе, аннары бер ел “Чаян” журналы редакциясендә әдәби хезмәткәр булып эшли.</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8"/>
          <p:cNvSpPr txBox="1">
            <a:spLocks noGrp="1"/>
          </p:cNvSpPr>
          <p:nvPr>
            <p:ph type="ctrTitle"/>
          </p:nvPr>
        </p:nvSpPr>
        <p:spPr>
          <a:xfrm>
            <a:off x="571500" y="857250"/>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1"/>
              </a:solidFill>
              <a:latin typeface="Calibri"/>
              <a:ea typeface="Calibri"/>
              <a:cs typeface="Calibri"/>
              <a:sym typeface="Calibri"/>
            </a:endParaRPr>
          </a:p>
        </p:txBody>
      </p:sp>
      <p:sp>
        <p:nvSpPr>
          <p:cNvPr id="118" name="Google Shape;118;p18"/>
          <p:cNvSpPr txBox="1">
            <a:spLocks noGrp="1"/>
          </p:cNvSpPr>
          <p:nvPr>
            <p:ph type="subTitle" idx="1"/>
          </p:nvPr>
        </p:nvSpPr>
        <p:spPr>
          <a:xfrm>
            <a:off x="1371600" y="2500312"/>
            <a:ext cx="6400800" cy="3138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3200"/>
              <a:buNone/>
            </a:pPr>
            <a:endParaRPr>
              <a:solidFill>
                <a:srgbClr val="888888"/>
              </a:solidFill>
            </a:endParaRPr>
          </a:p>
        </p:txBody>
      </p:sp>
      <p:pic>
        <p:nvPicPr>
          <p:cNvPr id="119" name="Google Shape;119;p18" descr="C:\И.Юзеев\pencenter.jpg"/>
          <p:cNvPicPr preferRelativeResize="0"/>
          <p:nvPr/>
        </p:nvPicPr>
        <p:blipFill rotWithShape="1">
          <a:blip r:embed="rId3">
            <a:alphaModFix/>
          </a:blip>
          <a:srcRect/>
          <a:stretch/>
        </p:blipFill>
        <p:spPr>
          <a:xfrm>
            <a:off x="285750" y="642937"/>
            <a:ext cx="8570912" cy="557371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pic>
        <p:nvPicPr>
          <p:cNvPr id="124" name="Google Shape;124;p19" descr="H:\Documents and Settings\Пользователь\Мои документы\Важно\рисунки\Фоновые рисунки\14.jpg"/>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25" name="Google Shape;125;p19"/>
          <p:cNvSpPr txBox="1">
            <a:spLocks noGrp="1"/>
          </p:cNvSpPr>
          <p:nvPr>
            <p:ph type="ctrTitle"/>
          </p:nvPr>
        </p:nvSpPr>
        <p:spPr>
          <a:xfrm>
            <a:off x="500062" y="428625"/>
            <a:ext cx="7772400" cy="1470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7030A0"/>
              </a:buClr>
              <a:buSzPts val="8000"/>
              <a:buFont typeface="Times New Roman"/>
              <a:buNone/>
            </a:pPr>
            <a:r>
              <a:rPr lang="en-US" sz="8000" b="1" i="0" u="none">
                <a:solidFill>
                  <a:srgbClr val="7030A0"/>
                </a:solidFill>
                <a:latin typeface="Times New Roman"/>
                <a:ea typeface="Times New Roman"/>
                <a:cs typeface="Times New Roman"/>
                <a:sym typeface="Times New Roman"/>
              </a:rPr>
              <a:t>Иҗаты</a:t>
            </a:r>
            <a:endParaRPr/>
          </a:p>
        </p:txBody>
      </p:sp>
      <p:sp>
        <p:nvSpPr>
          <p:cNvPr id="126" name="Google Shape;126;p19"/>
          <p:cNvSpPr txBox="1">
            <a:spLocks noGrp="1"/>
          </p:cNvSpPr>
          <p:nvPr>
            <p:ph type="subTitle" idx="1"/>
          </p:nvPr>
        </p:nvSpPr>
        <p:spPr>
          <a:xfrm>
            <a:off x="0" y="1785937"/>
            <a:ext cx="8929800" cy="4286100"/>
          </a:xfrm>
          <a:prstGeom prst="rect">
            <a:avLst/>
          </a:prstGeom>
          <a:noFill/>
          <a:ln>
            <a:noFill/>
          </a:ln>
        </p:spPr>
        <p:txBody>
          <a:bodyPr spcFirstLastPara="1" wrap="square" lIns="91425" tIns="45700" rIns="91425" bIns="45700" anchor="t" anchorCtr="0">
            <a:normAutofit/>
          </a:bodyPr>
          <a:lstStyle/>
          <a:p>
            <a:pPr marL="0" lvl="0" indent="0" algn="ctr" rtl="0">
              <a:lnSpc>
                <a:spcPct val="80000"/>
              </a:lnSpc>
              <a:spcBef>
                <a:spcPts val="0"/>
              </a:spcBef>
              <a:spcAft>
                <a:spcPts val="0"/>
              </a:spcAft>
              <a:buClr>
                <a:srgbClr val="4F6228"/>
              </a:buClr>
              <a:buSzPts val="3700"/>
              <a:buNone/>
            </a:pPr>
            <a:r>
              <a:rPr lang="en-US" sz="3700" b="1" i="0" u="none">
                <a:solidFill>
                  <a:srgbClr val="4F6228"/>
                </a:solidFill>
                <a:latin typeface="Times New Roman"/>
                <a:ea typeface="Times New Roman"/>
                <a:cs typeface="Times New Roman"/>
                <a:sym typeface="Times New Roman"/>
              </a:rPr>
              <a:t>И.Юзеев башлангыч мәктәптә укыганда ук шигырьләр яза башлый. Ә унынчы сыйныфта укыганда яшь авторның шигырьләре инде Уфада “Әдәби Башкортстан” (хәзерге “Агыйдел”) журналы, “Кызыл таң” газетасы кебек республика матбугатында күренә башлый.</a:t>
            </a:r>
            <a:br>
              <a:rPr lang="en-US" sz="3700" b="1" i="0" u="none">
                <a:solidFill>
                  <a:srgbClr val="4F6228"/>
                </a:solidFill>
                <a:latin typeface="Times New Roman"/>
                <a:ea typeface="Times New Roman"/>
                <a:cs typeface="Times New Roman"/>
                <a:sym typeface="Times New Roman"/>
              </a:rPr>
            </a:b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pic>
        <p:nvPicPr>
          <p:cNvPr id="131" name="Google Shape;131;p20" descr="H:\Documents and Settings\Пользователь\Мои документы\Важно\рисунки\Фоновые рисунки\14.jpg"/>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32" name="Google Shape;132;p20"/>
          <p:cNvSpPr txBox="1">
            <a:spLocks noGrp="1"/>
          </p:cNvSpPr>
          <p:nvPr>
            <p:ph type="subTitle" idx="1"/>
          </p:nvPr>
        </p:nvSpPr>
        <p:spPr>
          <a:xfrm>
            <a:off x="0" y="857250"/>
            <a:ext cx="8929800" cy="48579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4F6228"/>
              </a:buClr>
              <a:buSzPts val="3600"/>
              <a:buNone/>
            </a:pPr>
            <a:r>
              <a:rPr lang="en-US" sz="3600" b="1" i="0" u="none">
                <a:solidFill>
                  <a:srgbClr val="4F6228"/>
                </a:solidFill>
                <a:latin typeface="Times New Roman"/>
                <a:ea typeface="Times New Roman"/>
                <a:cs typeface="Times New Roman"/>
                <a:sym typeface="Times New Roman"/>
              </a:rPr>
              <a:t>Аның шигъри таланты аеруча поэма жанрында ачыла. Ул – ике дистәдән артык поэмалар авторы. 1955нче елда иҗат ителгән һәм яшьләр арасындагы мәхәббәт кичерешләрен дәртле шигъри тел һәм романтик күтәренкелек белән тасвирлаган </a:t>
            </a:r>
            <a:r>
              <a:rPr lang="en-US" sz="3600" b="1" i="0" u="none">
                <a:solidFill>
                  <a:srgbClr val="7030A0"/>
                </a:solidFill>
                <a:latin typeface="Times New Roman"/>
                <a:ea typeface="Times New Roman"/>
                <a:cs typeface="Times New Roman"/>
                <a:sym typeface="Times New Roman"/>
              </a:rPr>
              <a:t>“Таныш моңнар” </a:t>
            </a:r>
            <a:r>
              <a:rPr lang="en-US" sz="3600" b="1" i="0" u="none">
                <a:solidFill>
                  <a:srgbClr val="4F6228"/>
                </a:solidFill>
                <a:latin typeface="Times New Roman"/>
                <a:ea typeface="Times New Roman"/>
                <a:cs typeface="Times New Roman"/>
                <a:sym typeface="Times New Roman"/>
              </a:rPr>
              <a:t>поэмасы авторга бигрәк тә зур уңыш китерә.</a:t>
            </a:r>
            <a:br>
              <a:rPr lang="en-US" sz="3600" b="1" i="0" u="none">
                <a:solidFill>
                  <a:srgbClr val="4F6228"/>
                </a:solidFill>
                <a:latin typeface="Times New Roman"/>
                <a:ea typeface="Times New Roman"/>
                <a:cs typeface="Times New Roman"/>
                <a:sym typeface="Times New Roman"/>
              </a:rPr>
            </a:b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pic>
        <p:nvPicPr>
          <p:cNvPr id="137" name="Google Shape;137;p21" descr="H:\Documents and Settings\Пользователь\Мои документы\Важно\рисунки\Фоновые рисунки\14.jpg"/>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38" name="Google Shape;138;p21"/>
          <p:cNvSpPr txBox="1">
            <a:spLocks noGrp="1"/>
          </p:cNvSpPr>
          <p:nvPr>
            <p:ph type="subTitle" idx="1"/>
          </p:nvPr>
        </p:nvSpPr>
        <p:spPr>
          <a:xfrm>
            <a:off x="0" y="857250"/>
            <a:ext cx="8929800" cy="5000700"/>
          </a:xfrm>
          <a:prstGeom prst="rect">
            <a:avLst/>
          </a:prstGeom>
          <a:noFill/>
          <a:ln>
            <a:noFill/>
          </a:ln>
        </p:spPr>
        <p:txBody>
          <a:bodyPr spcFirstLastPara="1" wrap="square" lIns="91425" tIns="45700" rIns="91425" bIns="45700" anchor="t" anchorCtr="0">
            <a:normAutofit/>
          </a:bodyPr>
          <a:lstStyle/>
          <a:p>
            <a:pPr marL="0" lvl="0" indent="0" algn="ctr" rtl="0">
              <a:lnSpc>
                <a:spcPct val="80000"/>
              </a:lnSpc>
              <a:spcBef>
                <a:spcPts val="0"/>
              </a:spcBef>
              <a:spcAft>
                <a:spcPts val="0"/>
              </a:spcAft>
              <a:buClr>
                <a:srgbClr val="4F6228"/>
              </a:buClr>
              <a:buSzPts val="3100"/>
              <a:buNone/>
            </a:pPr>
            <a:r>
              <a:rPr lang="en-US" sz="3100" b="1" i="0" u="none">
                <a:solidFill>
                  <a:srgbClr val="4F6228"/>
                </a:solidFill>
                <a:latin typeface="Times New Roman"/>
                <a:ea typeface="Times New Roman"/>
                <a:cs typeface="Times New Roman"/>
                <a:sym typeface="Times New Roman"/>
              </a:rPr>
              <a:t>“Әнкәй”, “Фәрит-Фәридә”, “Идел-Даугава”, “Язылмаган поэма”, “Өчәү чыктык ерак юлга...”, “Тынлык белән сөйләшү”, “Соңгы сынау”, “Канкай улы Бәхтияр”, “Карурман”, “Таш диварлар авазы”, “Өзелмәс кыллар”, “Олы юлның каены”, “Сез кабызган утлар” кебек лирик, драматик поэмаларында, балладаларында, шигырьләрендә әдип кеше рухының бөеклегенә, батырлыкка, мәхәббәткә дан җырлый, һәртөрле явызлыкка, ялганга үзенең нәфрәт хисләрен белгертә.</a:t>
            </a:r>
            <a:br>
              <a:rPr lang="en-US" sz="3100" b="1" i="0" u="none">
                <a:solidFill>
                  <a:srgbClr val="4F6228"/>
                </a:solidFill>
                <a:latin typeface="Times New Roman"/>
                <a:ea typeface="Times New Roman"/>
                <a:cs typeface="Times New Roman"/>
                <a:sym typeface="Times New Roman"/>
              </a:rPr>
            </a:br>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0</TotalTime>
  <Words>340</Words>
  <Application>Microsoft Office PowerPoint</Application>
  <PresentationFormat>Экран (4:3)</PresentationFormat>
  <Paragraphs>14</Paragraphs>
  <Slides>15</Slides>
  <Notes>15</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Аспект</vt:lpstr>
      <vt:lpstr>Нигматуллин Алмаз </vt:lpstr>
      <vt:lpstr>Илдар Юзеев</vt:lpstr>
      <vt:lpstr>Биографиясе</vt:lpstr>
      <vt:lpstr>Презентация PowerPoint</vt:lpstr>
      <vt:lpstr>Презентация PowerPoint</vt:lpstr>
      <vt:lpstr>Презентация PowerPoint</vt:lpstr>
      <vt:lpstr>Иҗаты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Нигматуллин Алмаз </dc:title>
  <cp:lastModifiedBy>Школа</cp:lastModifiedBy>
  <cp:revision>1</cp:revision>
  <dcterms:modified xsi:type="dcterms:W3CDTF">2020-05-26T17:23:50Z</dcterms:modified>
</cp:coreProperties>
</file>